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E511-B83C-4894-9C1B-719C3BEC10FC}" type="datetimeFigureOut">
              <a:rPr lang="zh-CN" altLang="en-US" smtClean="0"/>
              <a:t>2017/7/19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0F353-53CD-419D-99E4-C2BCA014A7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047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E511-B83C-4894-9C1B-719C3BEC10FC}" type="datetimeFigureOut">
              <a:rPr lang="zh-CN" altLang="en-US" smtClean="0"/>
              <a:t>2017/7/19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0F353-53CD-419D-99E4-C2BCA014A7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6537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E511-B83C-4894-9C1B-719C3BEC10FC}" type="datetimeFigureOut">
              <a:rPr lang="zh-CN" altLang="en-US" smtClean="0"/>
              <a:t>2017/7/19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0F353-53CD-419D-99E4-C2BCA014A7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44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E511-B83C-4894-9C1B-719C3BEC10FC}" type="datetimeFigureOut">
              <a:rPr lang="zh-CN" altLang="en-US" smtClean="0"/>
              <a:t>2017/7/19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0F353-53CD-419D-99E4-C2BCA014A7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678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E511-B83C-4894-9C1B-719C3BEC10FC}" type="datetimeFigureOut">
              <a:rPr lang="zh-CN" altLang="en-US" smtClean="0"/>
              <a:t>2017/7/19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0F353-53CD-419D-99E4-C2BCA014A7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40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E511-B83C-4894-9C1B-719C3BEC10FC}" type="datetimeFigureOut">
              <a:rPr lang="zh-CN" altLang="en-US" smtClean="0"/>
              <a:t>2017/7/19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0F353-53CD-419D-99E4-C2BCA014A7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362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E511-B83C-4894-9C1B-719C3BEC10FC}" type="datetimeFigureOut">
              <a:rPr lang="zh-CN" altLang="en-US" smtClean="0"/>
              <a:t>2017/7/19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0F353-53CD-419D-99E4-C2BCA014A7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966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E511-B83C-4894-9C1B-719C3BEC10FC}" type="datetimeFigureOut">
              <a:rPr lang="zh-CN" altLang="en-US" smtClean="0"/>
              <a:t>2017/7/19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0F353-53CD-419D-99E4-C2BCA014A7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9439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E511-B83C-4894-9C1B-719C3BEC10FC}" type="datetimeFigureOut">
              <a:rPr lang="zh-CN" altLang="en-US" smtClean="0"/>
              <a:t>2017/7/19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0F353-53CD-419D-99E4-C2BCA014A7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0734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E511-B83C-4894-9C1B-719C3BEC10FC}" type="datetimeFigureOut">
              <a:rPr lang="zh-CN" altLang="en-US" smtClean="0"/>
              <a:t>2017/7/19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0F353-53CD-419D-99E4-C2BCA014A7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17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E511-B83C-4894-9C1B-719C3BEC10FC}" type="datetimeFigureOut">
              <a:rPr lang="zh-CN" altLang="en-US" smtClean="0"/>
              <a:t>2017/7/19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0F353-53CD-419D-99E4-C2BCA014A7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6244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CE511-B83C-4894-9C1B-719C3BEC10FC}" type="datetimeFigureOut">
              <a:rPr lang="zh-CN" altLang="en-US" smtClean="0"/>
              <a:t>2017/7/19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0F353-53CD-419D-99E4-C2BCA014A7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066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3004867" y="405442"/>
            <a:ext cx="183167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3004867" y="186906"/>
            <a:ext cx="183167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993366" y="163902"/>
            <a:ext cx="0" cy="2415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833667" y="163902"/>
            <a:ext cx="0" cy="2415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H="1" flipV="1">
            <a:off x="4474234" y="373813"/>
            <a:ext cx="28755" cy="40544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V="1">
            <a:off x="7634378" y="854015"/>
            <a:ext cx="14377" cy="43994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061135" y="779253"/>
            <a:ext cx="11079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登陆网址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984297" y="1124685"/>
            <a:ext cx="163217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输入</a:t>
            </a:r>
            <a:r>
              <a:rPr lang="zh-CN" altLang="en-US" sz="1600" b="1" dirty="0">
                <a:solidFill>
                  <a:srgbClr val="FF0000"/>
                </a:solidFill>
              </a:rPr>
              <a:t>学号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及密码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52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363" y="0"/>
            <a:ext cx="9467273" cy="6858000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3815750" y="431321"/>
            <a:ext cx="80800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815750" y="669985"/>
            <a:ext cx="80800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833003" y="431321"/>
            <a:ext cx="0" cy="2415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615132" y="428445"/>
            <a:ext cx="0" cy="2415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V="1">
            <a:off x="4216879" y="642670"/>
            <a:ext cx="14377" cy="2889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519577" y="862643"/>
            <a:ext cx="156966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点击在线学习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29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614362"/>
            <a:ext cx="9982200" cy="5629275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5213229" y="1138687"/>
            <a:ext cx="80800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5213229" y="1377351"/>
            <a:ext cx="80800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230482" y="1138687"/>
            <a:ext cx="0" cy="2415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012611" y="1135811"/>
            <a:ext cx="0" cy="2415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400354" y="3657600"/>
            <a:ext cx="80800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400354" y="3896264"/>
            <a:ext cx="80800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417607" y="3657600"/>
            <a:ext cx="0" cy="2415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199736" y="3654724"/>
            <a:ext cx="0" cy="2415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>
            <a:off x="2199736" y="3767586"/>
            <a:ext cx="383876" cy="1869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2503816" y="358292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</a:rPr>
              <a:t>选择论文写作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65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455" y="15813"/>
            <a:ext cx="9527610" cy="6858000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4523116" y="2544792"/>
            <a:ext cx="163614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523116" y="2783456"/>
            <a:ext cx="1636144" cy="28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540369" y="2544792"/>
            <a:ext cx="0" cy="2415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159260" y="2544792"/>
            <a:ext cx="0" cy="2415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523116" y="4209690"/>
            <a:ext cx="163614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4523116" y="4448354"/>
            <a:ext cx="1636144" cy="28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40369" y="4209690"/>
            <a:ext cx="0" cy="2415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159260" y="4209690"/>
            <a:ext cx="0" cy="2415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4523116" y="3324043"/>
            <a:ext cx="163614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4523116" y="3562707"/>
            <a:ext cx="1636144" cy="28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4540369" y="3324043"/>
            <a:ext cx="0" cy="2415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6159260" y="3324043"/>
            <a:ext cx="0" cy="2415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6159260" y="2631057"/>
            <a:ext cx="871268" cy="75193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6176513" y="3429000"/>
            <a:ext cx="854015" cy="1581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V="1">
            <a:off x="6176513" y="3490823"/>
            <a:ext cx="854015" cy="83963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/>
          <p:cNvSpPr txBox="1"/>
          <p:nvPr/>
        </p:nvSpPr>
        <p:spPr>
          <a:xfrm>
            <a:off x="7047780" y="2890391"/>
            <a:ext cx="2704587" cy="107721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选题、提纲、论文提交时间</a:t>
            </a:r>
            <a:r>
              <a:rPr lang="en-US" altLang="zh-CN" sz="1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</a:p>
          <a:p>
            <a:r>
              <a:rPr lang="zh-CN" altLang="en-US" sz="1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超过期限提交论文提纲可能</a:t>
            </a:r>
            <a:endParaRPr lang="en-US" altLang="zh-CN" sz="1600" dirty="0" smtClean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zh-CN" altLang="en-US" sz="1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影响论文成绩，超过论文提</a:t>
            </a:r>
            <a:endParaRPr lang="en-US" altLang="zh-CN" sz="1600" dirty="0" smtClean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zh-CN" altLang="en-US" sz="1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交期限则无法继续提交论文</a:t>
            </a:r>
            <a:endParaRPr lang="zh-CN" altLang="en-US" sz="1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cxnSp>
        <p:nvCxnSpPr>
          <p:cNvPr id="49" name="直接箭头连接符 48"/>
          <p:cNvCxnSpPr/>
          <p:nvPr/>
        </p:nvCxnSpPr>
        <p:spPr>
          <a:xfrm flipV="1">
            <a:off x="6556075" y="1104181"/>
            <a:ext cx="0" cy="27604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5341188" y="1374477"/>
            <a:ext cx="3108543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FF0000"/>
                </a:solidFill>
              </a:rPr>
              <a:t>论文选题范围、范例可在论文资源中查询，</a:t>
            </a:r>
            <a:endParaRPr lang="en-US" altLang="zh-CN" sz="1200" dirty="0" smtClean="0">
              <a:solidFill>
                <a:srgbClr val="FF0000"/>
              </a:solidFill>
            </a:endParaRPr>
          </a:p>
          <a:p>
            <a:r>
              <a:rPr lang="zh-CN" altLang="en-US" sz="1200" dirty="0" smtClean="0">
                <a:solidFill>
                  <a:srgbClr val="FF0000"/>
                </a:solidFill>
              </a:rPr>
              <a:t>部分专业不提供选题范围，提供选题范围</a:t>
            </a:r>
            <a:endParaRPr lang="en-US" altLang="zh-CN" sz="1200" dirty="0">
              <a:solidFill>
                <a:srgbClr val="FF0000"/>
              </a:solidFill>
            </a:endParaRPr>
          </a:p>
          <a:p>
            <a:r>
              <a:rPr lang="zh-CN" altLang="en-US" sz="1200" dirty="0" smtClean="0">
                <a:solidFill>
                  <a:srgbClr val="FF0000"/>
                </a:solidFill>
              </a:rPr>
              <a:t>的专业需要学生根据所学专业在选题范围</a:t>
            </a:r>
            <a:endParaRPr lang="en-US" altLang="zh-CN" sz="1200" dirty="0" smtClean="0">
              <a:solidFill>
                <a:srgbClr val="FF0000"/>
              </a:solidFill>
            </a:endParaRPr>
          </a:p>
          <a:p>
            <a:r>
              <a:rPr lang="zh-CN" altLang="en-US" sz="1200" dirty="0" smtClean="0">
                <a:solidFill>
                  <a:srgbClr val="FF0000"/>
                </a:solidFill>
              </a:rPr>
              <a:t>内自拟，不可直接照抄选题范围中的选题，</a:t>
            </a:r>
            <a:endParaRPr lang="en-US" altLang="zh-CN" sz="1200" dirty="0" smtClean="0">
              <a:solidFill>
                <a:srgbClr val="FF0000"/>
              </a:solidFill>
            </a:endParaRPr>
          </a:p>
          <a:p>
            <a:r>
              <a:rPr lang="zh-CN" altLang="en-US" sz="1200" dirty="0" smtClean="0">
                <a:solidFill>
                  <a:srgbClr val="FF0000"/>
                </a:solidFill>
              </a:rPr>
              <a:t>照抄选题可直接造成成绩不合格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10110158" y="5848708"/>
            <a:ext cx="81290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10104994" y="6085935"/>
            <a:ext cx="818071" cy="431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10118519" y="5848708"/>
            <a:ext cx="0" cy="2386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10923065" y="5848708"/>
            <a:ext cx="0" cy="2415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64"/>
          <p:cNvCxnSpPr/>
          <p:nvPr/>
        </p:nvCxnSpPr>
        <p:spPr>
          <a:xfrm>
            <a:off x="9825487" y="5968040"/>
            <a:ext cx="279507" cy="144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67"/>
          <p:cNvSpPr txBox="1"/>
          <p:nvPr/>
        </p:nvSpPr>
        <p:spPr>
          <a:xfrm>
            <a:off x="6778320" y="5783374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如有疑问可在此处想老师提问</a:t>
            </a:r>
            <a:endParaRPr lang="zh-CN" altLang="en-US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8462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86929" y="974785"/>
            <a:ext cx="734047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注意事项：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论文写作请严格按照“论文资源”中的毕业论文范例格式要求进行写作</a:t>
            </a:r>
            <a:endParaRPr lang="en-US" altLang="zh-CN" dirty="0" smtClean="0"/>
          </a:p>
          <a:p>
            <a:r>
              <a:rPr lang="zh-CN" altLang="en-US" dirty="0" smtClean="0"/>
              <a:t>并在文档首页添加封面。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论文无封面、格式不符合要求者成绩可直接判定为不合格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655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142</Words>
  <Application>Microsoft Office PowerPoint</Application>
  <PresentationFormat>宽屏</PresentationFormat>
  <Paragraphs>20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华文新魏</vt:lpstr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shixuenan</dc:creator>
  <cp:lastModifiedBy>shixuenan</cp:lastModifiedBy>
  <cp:revision>6</cp:revision>
  <dcterms:created xsi:type="dcterms:W3CDTF">2017-07-18T09:22:24Z</dcterms:created>
  <dcterms:modified xsi:type="dcterms:W3CDTF">2017-07-19T01:30:37Z</dcterms:modified>
</cp:coreProperties>
</file>